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80" r:id="rId2"/>
    <p:sldId id="445" r:id="rId3"/>
    <p:sldId id="453" r:id="rId4"/>
    <p:sldId id="454" r:id="rId5"/>
    <p:sldId id="482" r:id="rId6"/>
    <p:sldId id="4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FD4E0-2E96-4F76-8184-54081761FA91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76C61-5C0F-4CE6-81D4-85C1A1EF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0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F7FB5-781D-2B42-B7F1-DECEB2C97061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21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F7FB5-781D-2B42-B7F1-DECEB2C97061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648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F7FB5-781D-2B42-B7F1-DECEB2C97061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354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F7FB5-781D-2B42-B7F1-DECEB2C97061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58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-1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555671"/>
            <a:ext cx="12192000" cy="1680537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447675"/>
            <a:ext cx="12192000" cy="410799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0" y="4800599"/>
            <a:ext cx="12192000" cy="1355271"/>
          </a:xfrm>
          <a:prstGeom prst="rect">
            <a:avLst/>
          </a:prstGeom>
        </p:spPr>
        <p:txBody>
          <a:bodyPr/>
          <a:lstStyle>
            <a:lvl1pPr algn="ctr">
              <a:defRPr sz="5000" spc="-100" baseline="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Source Sans Pro" panose="020B0503030403020204" pitchFamily="34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703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5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0870"/>
            <a:ext cx="12192000" cy="5845629"/>
          </a:xfrm>
          <a:prstGeom prst="rect">
            <a:avLst/>
          </a:prstGeom>
          <a:solidFill>
            <a:srgbClr val="FF552E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A6B24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5518" y="2343567"/>
            <a:ext cx="10700964" cy="102706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0F23B5-2EE1-48C6-A260-3AF628F203E3}"/>
              </a:ext>
            </a:extLst>
          </p:cNvPr>
          <p:cNvSpPr/>
          <p:nvPr userDrawn="1"/>
        </p:nvSpPr>
        <p:spPr>
          <a:xfrm>
            <a:off x="9353550" y="0"/>
            <a:ext cx="2733675" cy="4408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4399C-4EB2-47B2-B118-8FA2EA613814}"/>
              </a:ext>
            </a:extLst>
          </p:cNvPr>
          <p:cNvSpPr txBox="1"/>
          <p:nvPr userDrawn="1"/>
        </p:nvSpPr>
        <p:spPr>
          <a:xfrm>
            <a:off x="5071110" y="51158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Montserrat SemiBold" panose="00000700000000000000" pitchFamily="50" charset="0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Montserrat SemiBold" panose="00000700000000000000" pitchFamily="50" charset="0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Montserrat SemiBold" panose="00000700000000000000" pitchFamily="50" charset="0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Montserrat SemiBold" panose="00000700000000000000" pitchFamily="50" charset="0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Montserrat SemiBold" panose="00000700000000000000" pitchFamily="50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2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4500" y="2089739"/>
            <a:ext cx="5848816" cy="37633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47699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2352" y="2089833"/>
            <a:ext cx="4603736" cy="3763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3682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47699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5524500" y="2089739"/>
            <a:ext cx="5848816" cy="37633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2352" y="2089833"/>
            <a:ext cx="4603736" cy="3763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54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672352" y="2099910"/>
            <a:ext cx="5848816" cy="37633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47699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69580" y="2099257"/>
            <a:ext cx="4603736" cy="3763962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047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47699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672352" y="2099910"/>
            <a:ext cx="5848816" cy="37633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769580" y="2099257"/>
            <a:ext cx="4603736" cy="3763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57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7404296" y="2289712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73530" y="3279957"/>
            <a:ext cx="11364685" cy="0"/>
          </a:xfrm>
          <a:prstGeom prst="line">
            <a:avLst/>
          </a:prstGeom>
          <a:ln w="9525">
            <a:solidFill>
              <a:srgbClr val="E849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0" y="447699"/>
            <a:ext cx="12192000" cy="1204982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79174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672352" y="2289712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7601415" y="2388729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3530" y="4657000"/>
            <a:ext cx="11364685" cy="0"/>
          </a:xfrm>
          <a:prstGeom prst="line">
            <a:avLst/>
          </a:prstGeom>
          <a:ln w="9525">
            <a:solidFill>
              <a:srgbClr val="E849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404296" y="3594957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672352" y="3594957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7601415" y="3693974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7404296" y="4987310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 userDrawn="1"/>
        </p:nvSpPr>
        <p:spPr>
          <a:xfrm>
            <a:off x="672352" y="4987310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7601415" y="5086327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1582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7404296" y="2289712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73530" y="3279957"/>
            <a:ext cx="11364685" cy="0"/>
          </a:xfrm>
          <a:prstGeom prst="line">
            <a:avLst/>
          </a:prstGeom>
          <a:ln w="9525">
            <a:solidFill>
              <a:srgbClr val="E849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0" y="447699"/>
            <a:ext cx="12192000" cy="120498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79174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672352" y="2289712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7601415" y="2388729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73530" y="4657000"/>
            <a:ext cx="11364685" cy="0"/>
          </a:xfrm>
          <a:prstGeom prst="line">
            <a:avLst/>
          </a:prstGeom>
          <a:ln w="9525">
            <a:solidFill>
              <a:srgbClr val="E8492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7404296" y="3594957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672352" y="3594957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7601415" y="3693974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7404296" y="4987310"/>
            <a:ext cx="0" cy="814127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 userDrawn="1"/>
        </p:nvSpPr>
        <p:spPr>
          <a:xfrm>
            <a:off x="672352" y="4987310"/>
            <a:ext cx="6534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32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7601415" y="5086327"/>
            <a:ext cx="377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tx1"/>
                </a:solidFill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5597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25180" y="0"/>
            <a:ext cx="9367053" cy="6858000"/>
          </a:xfrm>
          <a:custGeom>
            <a:avLst/>
            <a:gdLst/>
            <a:ahLst/>
            <a:cxnLst/>
            <a:rect l="l" t="t" r="r" b="b"/>
            <a:pathLst>
              <a:path w="5093334" h="4800600">
                <a:moveTo>
                  <a:pt x="0" y="4800600"/>
                </a:moveTo>
                <a:lnTo>
                  <a:pt x="5093208" y="4800600"/>
                </a:lnTo>
                <a:lnTo>
                  <a:pt x="5093208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26115" cy="2714171"/>
          </a:xfrm>
          <a:custGeom>
            <a:avLst/>
            <a:gdLst/>
            <a:ahLst/>
            <a:cxnLst/>
            <a:rect l="l" t="t" r="r" b="b"/>
            <a:pathLst>
              <a:path w="1536700" h="1899920">
                <a:moveTo>
                  <a:pt x="0" y="1899907"/>
                </a:moveTo>
                <a:lnTo>
                  <a:pt x="1536192" y="1899907"/>
                </a:lnTo>
                <a:lnTo>
                  <a:pt x="1536192" y="0"/>
                </a:lnTo>
                <a:lnTo>
                  <a:pt x="0" y="0"/>
                </a:lnTo>
                <a:lnTo>
                  <a:pt x="0" y="1899907"/>
                </a:lnTo>
                <a:close/>
              </a:path>
            </a:pathLst>
          </a:custGeom>
          <a:solidFill>
            <a:srgbClr val="E6DCE7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0" y="4355737"/>
            <a:ext cx="2826115" cy="2502806"/>
          </a:xfrm>
          <a:custGeom>
            <a:avLst/>
            <a:gdLst/>
            <a:ahLst/>
            <a:cxnLst/>
            <a:rect l="l" t="t" r="r" b="b"/>
            <a:pathLst>
              <a:path w="1536700" h="1751964">
                <a:moveTo>
                  <a:pt x="0" y="1751583"/>
                </a:moveTo>
                <a:lnTo>
                  <a:pt x="1536192" y="1751583"/>
                </a:lnTo>
                <a:lnTo>
                  <a:pt x="1536192" y="0"/>
                </a:lnTo>
                <a:lnTo>
                  <a:pt x="0" y="0"/>
                </a:lnTo>
                <a:lnTo>
                  <a:pt x="0" y="1751583"/>
                </a:lnTo>
                <a:close/>
              </a:path>
            </a:pathLst>
          </a:custGeom>
          <a:solidFill>
            <a:srgbClr val="E6DCE7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768853" y="607431"/>
            <a:ext cx="564055" cy="633186"/>
          </a:xfrm>
          <a:custGeom>
            <a:avLst/>
            <a:gdLst/>
            <a:ahLst/>
            <a:cxnLst/>
            <a:rect l="l" t="t" r="r" b="b"/>
            <a:pathLst>
              <a:path w="306705" h="443230">
                <a:moveTo>
                  <a:pt x="306514" y="0"/>
                </a:moveTo>
                <a:lnTo>
                  <a:pt x="0" y="0"/>
                </a:lnTo>
                <a:lnTo>
                  <a:pt x="0" y="119189"/>
                </a:lnTo>
                <a:lnTo>
                  <a:pt x="68122" y="119189"/>
                </a:lnTo>
                <a:lnTo>
                  <a:pt x="68122" y="323532"/>
                </a:lnTo>
                <a:lnTo>
                  <a:pt x="0" y="323532"/>
                </a:lnTo>
                <a:lnTo>
                  <a:pt x="0" y="442734"/>
                </a:lnTo>
                <a:lnTo>
                  <a:pt x="306514" y="442734"/>
                </a:lnTo>
                <a:lnTo>
                  <a:pt x="306514" y="425703"/>
                </a:lnTo>
                <a:lnTo>
                  <a:pt x="17030" y="425703"/>
                </a:lnTo>
                <a:lnTo>
                  <a:pt x="17030" y="340563"/>
                </a:lnTo>
                <a:lnTo>
                  <a:pt x="77520" y="340563"/>
                </a:lnTo>
                <a:lnTo>
                  <a:pt x="85140" y="332930"/>
                </a:lnTo>
                <a:lnTo>
                  <a:pt x="85140" y="109791"/>
                </a:lnTo>
                <a:lnTo>
                  <a:pt x="77520" y="102158"/>
                </a:lnTo>
                <a:lnTo>
                  <a:pt x="17030" y="102158"/>
                </a:lnTo>
                <a:lnTo>
                  <a:pt x="17030" y="17017"/>
                </a:lnTo>
                <a:lnTo>
                  <a:pt x="306514" y="17017"/>
                </a:lnTo>
                <a:lnTo>
                  <a:pt x="306514" y="0"/>
                </a:lnTo>
                <a:close/>
              </a:path>
              <a:path w="306705" h="443230">
                <a:moveTo>
                  <a:pt x="306514" y="17017"/>
                </a:moveTo>
                <a:lnTo>
                  <a:pt x="289483" y="17017"/>
                </a:lnTo>
                <a:lnTo>
                  <a:pt x="289483" y="102158"/>
                </a:lnTo>
                <a:lnTo>
                  <a:pt x="228993" y="102158"/>
                </a:lnTo>
                <a:lnTo>
                  <a:pt x="221373" y="109791"/>
                </a:lnTo>
                <a:lnTo>
                  <a:pt x="221373" y="332930"/>
                </a:lnTo>
                <a:lnTo>
                  <a:pt x="228993" y="340563"/>
                </a:lnTo>
                <a:lnTo>
                  <a:pt x="289483" y="340563"/>
                </a:lnTo>
                <a:lnTo>
                  <a:pt x="289483" y="425703"/>
                </a:lnTo>
                <a:lnTo>
                  <a:pt x="306514" y="425703"/>
                </a:lnTo>
                <a:lnTo>
                  <a:pt x="306514" y="323532"/>
                </a:lnTo>
                <a:lnTo>
                  <a:pt x="238404" y="323532"/>
                </a:lnTo>
                <a:lnTo>
                  <a:pt x="238404" y="119189"/>
                </a:lnTo>
                <a:lnTo>
                  <a:pt x="306514" y="119189"/>
                </a:lnTo>
                <a:lnTo>
                  <a:pt x="306514" y="17017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800173" y="631750"/>
            <a:ext cx="502161" cy="584200"/>
          </a:xfrm>
          <a:custGeom>
            <a:avLst/>
            <a:gdLst/>
            <a:ahLst/>
            <a:cxnLst/>
            <a:rect l="l" t="t" r="r" b="b"/>
            <a:pathLst>
              <a:path w="273050" h="408940">
                <a:moveTo>
                  <a:pt x="272453" y="323545"/>
                </a:moveTo>
                <a:lnTo>
                  <a:pt x="0" y="323545"/>
                </a:lnTo>
                <a:lnTo>
                  <a:pt x="0" y="408686"/>
                </a:lnTo>
                <a:lnTo>
                  <a:pt x="272453" y="408686"/>
                </a:lnTo>
                <a:lnTo>
                  <a:pt x="272453" y="323545"/>
                </a:lnTo>
                <a:close/>
              </a:path>
              <a:path w="273050" h="408940">
                <a:moveTo>
                  <a:pt x="211962" y="85140"/>
                </a:moveTo>
                <a:lnTo>
                  <a:pt x="60490" y="85140"/>
                </a:lnTo>
                <a:lnTo>
                  <a:pt x="68110" y="92760"/>
                </a:lnTo>
                <a:lnTo>
                  <a:pt x="68110" y="315912"/>
                </a:lnTo>
                <a:lnTo>
                  <a:pt x="60490" y="323545"/>
                </a:lnTo>
                <a:lnTo>
                  <a:pt x="211962" y="323545"/>
                </a:lnTo>
                <a:lnTo>
                  <a:pt x="204342" y="315912"/>
                </a:lnTo>
                <a:lnTo>
                  <a:pt x="204342" y="92760"/>
                </a:lnTo>
                <a:lnTo>
                  <a:pt x="211962" y="85140"/>
                </a:lnTo>
                <a:close/>
              </a:path>
              <a:path w="273050" h="408940">
                <a:moveTo>
                  <a:pt x="272453" y="0"/>
                </a:moveTo>
                <a:lnTo>
                  <a:pt x="0" y="0"/>
                </a:lnTo>
                <a:lnTo>
                  <a:pt x="0" y="85140"/>
                </a:lnTo>
                <a:lnTo>
                  <a:pt x="272453" y="85140"/>
                </a:lnTo>
                <a:lnTo>
                  <a:pt x="272453" y="0"/>
                </a:lnTo>
                <a:close/>
              </a:path>
            </a:pathLst>
          </a:custGeom>
          <a:solidFill>
            <a:srgbClr val="ED5338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0" y="2714153"/>
            <a:ext cx="4729655" cy="1641929"/>
          </a:xfrm>
          <a:custGeom>
            <a:avLst/>
            <a:gdLst/>
            <a:ahLst/>
            <a:cxnLst/>
            <a:rect l="l" t="t" r="r" b="b"/>
            <a:pathLst>
              <a:path w="2571750" h="1149350">
                <a:moveTo>
                  <a:pt x="0" y="1149108"/>
                </a:moveTo>
                <a:lnTo>
                  <a:pt x="2571584" y="1149108"/>
                </a:lnTo>
                <a:lnTo>
                  <a:pt x="2571584" y="0"/>
                </a:lnTo>
                <a:lnTo>
                  <a:pt x="0" y="0"/>
                </a:lnTo>
                <a:lnTo>
                  <a:pt x="0" y="1149108"/>
                </a:lnTo>
                <a:close/>
              </a:path>
            </a:pathLst>
          </a:custGeom>
          <a:solidFill>
            <a:srgbClr val="ED5338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2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9247"/>
            <a:ext cx="10515600" cy="991441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2588"/>
            <a:ext cx="10515600" cy="4105836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" y="9143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accent6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accent6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accent6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accent6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accent6"/>
              </a:solidFill>
              <a:latin typeface="Source Sans Pro" panose="020B0503030403020204" pitchFamily="34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1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1" y="-1"/>
            <a:ext cx="12191999" cy="5548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7385" y="2468097"/>
            <a:ext cx="0" cy="2917545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863362" y="2468097"/>
            <a:ext cx="0" cy="2898730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946410" y="2486912"/>
            <a:ext cx="0" cy="2898730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0"/>
          </p:nvPr>
        </p:nvSpPr>
        <p:spPr>
          <a:xfrm>
            <a:off x="3567521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Source Sans Pro" panose="020B0503030403020204" pitchFamily="34" charset="0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672352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Source Sans Pro" panose="020B0503030403020204" pitchFamily="34" charset="0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Text Placeholder 25"/>
          <p:cNvSpPr>
            <a:spLocks noGrp="1"/>
          </p:cNvSpPr>
          <p:nvPr>
            <p:ph type="body" sz="quarter" idx="12"/>
          </p:nvPr>
        </p:nvSpPr>
        <p:spPr>
          <a:xfrm>
            <a:off x="6440038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Source Sans Pro" panose="020B0503030403020204" pitchFamily="34" charset="0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9408903" y="2468097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Source Sans Pro" panose="020B0503030403020204" pitchFamily="34" charset="0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Source Sans Pro" panose="020B0503030403020204" pitchFamily="34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01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047385" y="2468097"/>
            <a:ext cx="0" cy="2917545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863362" y="2468097"/>
            <a:ext cx="0" cy="2898730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946410" y="2486912"/>
            <a:ext cx="0" cy="2898730"/>
          </a:xfrm>
          <a:prstGeom prst="line">
            <a:avLst/>
          </a:prstGeom>
          <a:ln w="9525">
            <a:solidFill>
              <a:srgbClr val="E8492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5"/>
          <p:cNvSpPr>
            <a:spLocks noGrp="1"/>
          </p:cNvSpPr>
          <p:nvPr>
            <p:ph type="body" sz="quarter" idx="10"/>
          </p:nvPr>
        </p:nvSpPr>
        <p:spPr>
          <a:xfrm>
            <a:off x="3567521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672352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25"/>
          <p:cNvSpPr>
            <a:spLocks noGrp="1"/>
          </p:cNvSpPr>
          <p:nvPr>
            <p:ph type="body" sz="quarter" idx="12"/>
          </p:nvPr>
        </p:nvSpPr>
        <p:spPr>
          <a:xfrm>
            <a:off x="6440038" y="2486912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9408903" y="2468097"/>
            <a:ext cx="1964413" cy="28987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2800" kern="1200">
                <a:solidFill>
                  <a:srgbClr val="F26322"/>
                </a:solidFill>
                <a:latin typeface="+mn-lt"/>
              </a:defRPr>
            </a:lvl1pPr>
            <a:lvl2pPr marL="0" indent="0" algn="ctr">
              <a:lnSpc>
                <a:spcPct val="120000"/>
              </a:lnSpc>
              <a:spcBef>
                <a:spcPts val="3600"/>
              </a:spcBef>
              <a:buFontTx/>
              <a:buNone/>
              <a:defRPr sz="1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3pPr>
            <a:lvl4pPr marL="13716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4pPr>
            <a:lvl5pPr marL="1828800" indent="0">
              <a:lnSpc>
                <a:spcPct val="120000"/>
              </a:lnSpc>
              <a:spcBef>
                <a:spcPts val="0"/>
              </a:spcBef>
              <a:buFontTx/>
              <a:buNone/>
              <a:defRPr sz="1800" kern="1200">
                <a:solidFill>
                  <a:srgbClr val="EF4927"/>
                </a:solidFill>
                <a:latin typeface="Helvetica 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112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-1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accent6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SPaRC</a:t>
            </a:r>
            <a:r>
              <a:rPr lang="en-US" sz="1600" baseline="0" dirty="0">
                <a:solidFill>
                  <a:schemeClr val="accent6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 | </a:t>
            </a:r>
            <a:r>
              <a:rPr lang="en-US" sz="1600" dirty="0">
                <a:solidFill>
                  <a:schemeClr val="accent6"/>
                </a:solidFill>
                <a:latin typeface="Source Sans Pro" panose="020B0503030403020204" pitchFamily="34" charset="0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accent6"/>
              </a:solidFill>
              <a:latin typeface="Source Sans Pro" panose="020B0503030403020204" pitchFamily="34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1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2" y="2236368"/>
            <a:ext cx="52895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ource Sans Pro Black" panose="020B0803030403020204" pitchFamily="34" charset="0"/>
                <a:ea typeface="Source Sans Pro Black" panose="020B0803030403020204" pitchFamily="34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351" y="3199586"/>
            <a:ext cx="5289537" cy="2734870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rgbClr val="E84A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6083781" y="3199586"/>
            <a:ext cx="5289536" cy="2734870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2"/>
          </p:nvPr>
        </p:nvSpPr>
        <p:spPr>
          <a:xfrm>
            <a:off x="6083780" y="2236368"/>
            <a:ext cx="52895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ource Sans Pro Black" panose="020B0803030403020204" pitchFamily="34" charset="0"/>
                <a:ea typeface="Source Sans Pro Black" panose="020B0803030403020204" pitchFamily="34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621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454771"/>
            <a:ext cx="12192000" cy="140575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A6B24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72352" y="694154"/>
            <a:ext cx="10700964" cy="1027067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72352" y="2236368"/>
            <a:ext cx="52895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ource Sans Pro Black" panose="020B0803030403020204" pitchFamily="34" charset="0"/>
                <a:ea typeface="Source Sans Pro Black" panose="020B0803030403020204" pitchFamily="34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72351" y="3199586"/>
            <a:ext cx="5289537" cy="2734870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1"/>
          </p:nvPr>
        </p:nvSpPr>
        <p:spPr>
          <a:xfrm>
            <a:off x="6083781" y="3199586"/>
            <a:ext cx="5289536" cy="2734870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  <a:cs typeface="Helvetica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6083780" y="2236368"/>
            <a:ext cx="528953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ource Sans Pro Black" panose="020B0803030403020204" pitchFamily="34" charset="0"/>
                <a:ea typeface="Source Sans Pro Black" panose="020B0803030403020204" pitchFamily="34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249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1" y="-1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788" y="694155"/>
            <a:ext cx="10211876" cy="77605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Montserrat" panose="00000500000000000000" pitchFamily="50" charset="0"/>
                <a:ea typeface="Montserrat" panose="00000500000000000000" pitchFamily="50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322294" y="1688106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322294" y="3004120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accent2"/>
              </a:solidFill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22294" y="3941828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322294" y="5253998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97941" y="1684262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97941" y="3000276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697941" y="3941828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697941" y="5253998"/>
            <a:ext cx="2048435" cy="670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073588" y="1684262"/>
            <a:ext cx="2048435" cy="1888682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073588" y="2990167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073588" y="3929976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073588" y="5253998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8449235" y="1684262"/>
            <a:ext cx="2048435" cy="1888682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8449235" y="2990167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8453717" y="3929977"/>
            <a:ext cx="2048435" cy="1970506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8467164" y="5254572"/>
            <a:ext cx="2048435" cy="65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470213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1322294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3845860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37" name="Rectangle 36"/>
          <p:cNvSpPr/>
          <p:nvPr userDrawn="1"/>
        </p:nvSpPr>
        <p:spPr>
          <a:xfrm>
            <a:off x="3697941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6221507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39" name="Rectangle 38"/>
          <p:cNvSpPr/>
          <p:nvPr userDrawn="1"/>
        </p:nvSpPr>
        <p:spPr>
          <a:xfrm>
            <a:off x="6073588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0" name="Rectangle 39"/>
          <p:cNvSpPr/>
          <p:nvPr userDrawn="1"/>
        </p:nvSpPr>
        <p:spPr>
          <a:xfrm>
            <a:off x="8597154" y="1882177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1" name="Rectangle 40"/>
          <p:cNvSpPr/>
          <p:nvPr userDrawn="1"/>
        </p:nvSpPr>
        <p:spPr>
          <a:xfrm>
            <a:off x="8449235" y="3119293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1483660" y="414034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1335741" y="537746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4" name="Rectangle 43"/>
          <p:cNvSpPr/>
          <p:nvPr userDrawn="1"/>
        </p:nvSpPr>
        <p:spPr>
          <a:xfrm>
            <a:off x="3843619" y="414034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3695700" y="537746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6234954" y="4138945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7" name="Rectangle 46"/>
          <p:cNvSpPr/>
          <p:nvPr userDrawn="1"/>
        </p:nvSpPr>
        <p:spPr>
          <a:xfrm>
            <a:off x="6087035" y="5376061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8" name="Rectangle 47"/>
          <p:cNvSpPr/>
          <p:nvPr userDrawn="1"/>
        </p:nvSpPr>
        <p:spPr>
          <a:xfrm>
            <a:off x="8588189" y="4137633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1"/>
                </a:solidFill>
              </a:rPr>
              <a:t>Click to edit Master text styles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8440270" y="5374749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52" name="TextBox 51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9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22294" y="1688106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322294" y="3004120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accent2"/>
              </a:solidFill>
              <a:latin typeface="Helvetica Neue"/>
              <a:cs typeface="Helvetica Neue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22294" y="3941828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322294" y="5253998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97941" y="1684262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97941" y="3000276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697941" y="3941828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697941" y="5253998"/>
            <a:ext cx="2048435" cy="670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073588" y="1684262"/>
            <a:ext cx="2048435" cy="1964242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073588" y="2990167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073588" y="3929976"/>
            <a:ext cx="2048435" cy="1970507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073588" y="5253998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8449235" y="1684262"/>
            <a:ext cx="2048435" cy="1964242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8449235" y="2990167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8453717" y="3929977"/>
            <a:ext cx="2048435" cy="1970506"/>
          </a:xfrm>
          <a:prstGeom prst="rect">
            <a:avLst/>
          </a:prstGeom>
          <a:solidFill>
            <a:schemeClr val="bg1"/>
          </a:solidFill>
          <a:ln w="9525" cmpd="sng">
            <a:solidFill>
              <a:srgbClr val="9DA7AE"/>
            </a:solidFill>
          </a:ln>
        </p:spPr>
        <p:txBody>
          <a:bodyPr wrap="square" lIns="0" tIns="0" rIns="0" bIns="0">
            <a:normAutofit/>
          </a:bodyPr>
          <a:lstStyle/>
          <a:p>
            <a:pPr algn="ctr">
              <a:lnSpc>
                <a:spcPct val="110000"/>
              </a:lnSpc>
              <a:spcAft>
                <a:spcPts val="3000"/>
              </a:spcAft>
            </a:pPr>
            <a:endParaRPr lang="en-US" sz="1600" i="1" dirty="0">
              <a:solidFill>
                <a:srgbClr val="9DA7A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8467164" y="5254572"/>
            <a:ext cx="2048435" cy="658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Helvetica Neue"/>
              <a:cs typeface="Helvetica Neue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470213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1322294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3845860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37" name="Rectangle 36"/>
          <p:cNvSpPr/>
          <p:nvPr userDrawn="1"/>
        </p:nvSpPr>
        <p:spPr>
          <a:xfrm>
            <a:off x="3697941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6221507" y="189856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39" name="Rectangle 38"/>
          <p:cNvSpPr/>
          <p:nvPr userDrawn="1"/>
        </p:nvSpPr>
        <p:spPr>
          <a:xfrm>
            <a:off x="6073588" y="313568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0" name="Rectangle 39"/>
          <p:cNvSpPr/>
          <p:nvPr userDrawn="1"/>
        </p:nvSpPr>
        <p:spPr>
          <a:xfrm>
            <a:off x="8597154" y="1882177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1" name="Rectangle 40"/>
          <p:cNvSpPr/>
          <p:nvPr userDrawn="1"/>
        </p:nvSpPr>
        <p:spPr>
          <a:xfrm>
            <a:off x="8449235" y="3119293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1483660" y="414034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1335741" y="537746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4" name="Rectangle 43"/>
          <p:cNvSpPr/>
          <p:nvPr userDrawn="1"/>
        </p:nvSpPr>
        <p:spPr>
          <a:xfrm>
            <a:off x="3843619" y="4140346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3695700" y="5377462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6234954" y="4138945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7" name="Rectangle 46"/>
          <p:cNvSpPr/>
          <p:nvPr userDrawn="1"/>
        </p:nvSpPr>
        <p:spPr>
          <a:xfrm>
            <a:off x="6087035" y="5376061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48" name="Rectangle 47"/>
          <p:cNvSpPr/>
          <p:nvPr userDrawn="1"/>
        </p:nvSpPr>
        <p:spPr>
          <a:xfrm>
            <a:off x="8588189" y="4137633"/>
            <a:ext cx="175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dirty="0">
                <a:solidFill>
                  <a:schemeClr val="accent2"/>
                </a:solidFill>
              </a:rPr>
              <a:t>Click to edit Master text styles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8440270" y="5374749"/>
            <a:ext cx="204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Second Level</a:t>
            </a:r>
          </a:p>
        </p:txBody>
      </p:sp>
      <p:sp>
        <p:nvSpPr>
          <p:cNvPr id="50" name="Rectangle 49"/>
          <p:cNvSpPr/>
          <p:nvPr userDrawn="1"/>
        </p:nvSpPr>
        <p:spPr>
          <a:xfrm>
            <a:off x="1" y="-1"/>
            <a:ext cx="12191999" cy="447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815788" y="694155"/>
            <a:ext cx="10211876" cy="776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3" name="TextBox 52"/>
          <p:cNvSpPr txBox="1"/>
          <p:nvPr userDrawn="1"/>
        </p:nvSpPr>
        <p:spPr>
          <a:xfrm>
            <a:off x="5166360" y="70227"/>
            <a:ext cx="690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|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Helvetica" charset="0"/>
                <a:cs typeface="Helvetica" charset="0"/>
              </a:rPr>
              <a:t>SPARC.ILLINOIS.EDU</a:t>
            </a:r>
            <a:endParaRPr lang="en-US" sz="1800" dirty="0">
              <a:solidFill>
                <a:schemeClr val="bg1"/>
              </a:solidFill>
              <a:latin typeface="+mn-lt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7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08776"/>
            <a:ext cx="12191999" cy="649224"/>
          </a:xfrm>
          <a:prstGeom prst="rect">
            <a:avLst/>
          </a:prstGeom>
          <a:solidFill>
            <a:srgbClr val="13294B"/>
          </a:solidFill>
          <a:ln>
            <a:noFill/>
          </a:ln>
          <a:effectLst>
            <a:innerShdw blurRad="215900" dist="50800" dir="16200000">
              <a:prstClr val="black">
                <a:alpha val="38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95" y="6396691"/>
            <a:ext cx="1647981" cy="28604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572375" y="6396691"/>
            <a:ext cx="4500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i="0" baseline="0" dirty="0">
                <a:solidFill>
                  <a:schemeClr val="accent1"/>
                </a:solidFill>
                <a:effectLst/>
                <a:latin typeface="Montserrat SemiBold" panose="00000700000000000000" pitchFamily="50" charset="0"/>
                <a:ea typeface="Helvetica" charset="0"/>
                <a:cs typeface="Helvetica" charset="0"/>
              </a:rPr>
              <a:t>UNIVERSITY OF ILLINOIS </a:t>
            </a:r>
            <a:r>
              <a:rPr lang="en-US" sz="1400" b="0" i="0" baseline="0" dirty="0">
                <a:solidFill>
                  <a:schemeClr val="accent6"/>
                </a:solidFill>
                <a:effectLst/>
                <a:latin typeface="Montserrat" panose="00000500000000000000" pitchFamily="50" charset="0"/>
                <a:ea typeface="Helvetica" charset="0"/>
                <a:cs typeface="Helvetica" charset="0"/>
              </a:rPr>
              <a:t>Urbana-Champaign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5330952" y="70227"/>
            <a:ext cx="6742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srgbClr val="E84927"/>
                </a:solidFill>
                <a:latin typeface="Montserrat SemiBold" panose="00000700000000000000" pitchFamily="50" charset="0"/>
                <a:ea typeface="Helvetica" charset="0"/>
                <a:cs typeface="Helvetica" charset="0"/>
              </a:rPr>
              <a:t>SPaRC</a:t>
            </a:r>
            <a:r>
              <a:rPr lang="en-US" sz="1400" dirty="0">
                <a:solidFill>
                  <a:srgbClr val="E84927"/>
                </a:solidFill>
                <a:latin typeface="Montserrat SemiBold" panose="00000700000000000000" pitchFamily="50" charset="0"/>
                <a:ea typeface="Helvetica" charset="0"/>
                <a:cs typeface="Helvetica" charset="0"/>
              </a:rPr>
              <a:t> </a:t>
            </a:r>
            <a:r>
              <a:rPr lang="en-US" sz="1400" baseline="0" dirty="0">
                <a:solidFill>
                  <a:srgbClr val="E84927"/>
                </a:solidFill>
                <a:latin typeface="Montserrat SemiBold" panose="00000700000000000000" pitchFamily="50" charset="0"/>
                <a:ea typeface="Helvetica" charset="0"/>
                <a:cs typeface="Helvetica" charset="0"/>
              </a:rPr>
              <a:t>| </a:t>
            </a:r>
            <a:r>
              <a:rPr lang="en-US" sz="1400" dirty="0">
                <a:solidFill>
                  <a:srgbClr val="E84927"/>
                </a:solidFill>
                <a:latin typeface="Montserrat SemiBold" panose="00000700000000000000" pitchFamily="50" charset="0"/>
                <a:ea typeface="Helvetica" charset="0"/>
                <a:cs typeface="Helvetica" charset="0"/>
              </a:rPr>
              <a:t>SPARC.ILLINOIS.EDU</a:t>
            </a:r>
          </a:p>
        </p:txBody>
      </p:sp>
    </p:spTree>
    <p:extLst>
      <p:ext uri="{BB962C8B-B14F-4D97-AF65-F5344CB8AC3E}">
        <p14:creationId xmlns:p14="http://schemas.microsoft.com/office/powerpoint/2010/main" val="14765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325C9F-E3F0-46DE-B26B-5B5628AC5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Indirect Cost Rates and Distribution Codes</a:t>
            </a:r>
          </a:p>
        </p:txBody>
      </p:sp>
    </p:spTree>
    <p:extLst>
      <p:ext uri="{BB962C8B-B14F-4D97-AF65-F5344CB8AC3E}">
        <p14:creationId xmlns:p14="http://schemas.microsoft.com/office/powerpoint/2010/main" val="325076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A0388-4DF9-4A30-AB95-267F90210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425" y="699247"/>
            <a:ext cx="11586575" cy="991441"/>
          </a:xfrm>
        </p:spPr>
        <p:txBody>
          <a:bodyPr/>
          <a:lstStyle/>
          <a:p>
            <a:r>
              <a:rPr lang="en-US" sz="3600" b="1" dirty="0"/>
              <a:t>FZMRFND</a:t>
            </a:r>
            <a:r>
              <a:rPr lang="en-US" sz="3600" dirty="0"/>
              <a:t> – Indirect Cost Distribution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2CB7-D133-462A-BAA3-BC6C4803A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730"/>
            <a:ext cx="10515600" cy="4105836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latin typeface="Source Sans Pro Semibold" panose="020B0603030403020204" pitchFamily="34" charset="0"/>
              </a:rPr>
              <a:t>Standard distribution codes are entered into Banner by SPA Award Management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200" dirty="0"/>
              <a:t>	These codes are based on the </a:t>
            </a:r>
            <a:r>
              <a:rPr lang="en-US" sz="2200" u="sng" dirty="0"/>
              <a:t>Fund level PI’s </a:t>
            </a:r>
            <a:r>
              <a:rPr lang="en-US" sz="2200" dirty="0"/>
              <a:t>home organization code</a:t>
            </a:r>
          </a:p>
          <a:p>
            <a:pPr marL="914400" lvl="1" indent="-457200">
              <a:spcBef>
                <a:spcPts val="1200"/>
              </a:spcBef>
              <a:buNone/>
            </a:pPr>
            <a:r>
              <a:rPr lang="en-US" sz="2200" dirty="0"/>
              <a:t>	If a </a:t>
            </a:r>
            <a:r>
              <a:rPr lang="en-US" sz="2200" b="1" dirty="0"/>
              <a:t>non-standard distribution code </a:t>
            </a:r>
            <a:r>
              <a:rPr lang="en-US" sz="2200" dirty="0"/>
              <a:t>is needed, it should be notated at the proposal stage, and provided to SPA Award Management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600" b="1" u="sng" dirty="0">
                <a:latin typeface="Source Sans Pro Light" panose="020B0403030403020204" pitchFamily="34" charset="0"/>
              </a:rPr>
              <a:t>Step 1</a:t>
            </a:r>
            <a:r>
              <a:rPr lang="en-US" sz="2600" b="1" dirty="0">
                <a:latin typeface="Source Sans Pro Light" panose="020B0403030403020204" pitchFamily="34" charset="0"/>
              </a:rPr>
              <a:t>:</a:t>
            </a:r>
            <a:r>
              <a:rPr lang="en-US" sz="2600" b="1" dirty="0"/>
              <a:t> </a:t>
            </a:r>
            <a:r>
              <a:rPr lang="en-US" sz="2600" dirty="0">
                <a:latin typeface="Source Sans Pro Semibold" panose="020B0603030403020204" pitchFamily="34" charset="0"/>
              </a:rPr>
              <a:t>Query the fund in FZMRFND</a:t>
            </a:r>
          </a:p>
          <a:p>
            <a:pPr marL="457200" lvl="1" indent="0">
              <a:buNone/>
            </a:pPr>
            <a:r>
              <a:rPr lang="en-US" sz="2200" dirty="0"/>
              <a:t>	The Distribution code displays in the Indirect Cost Codes section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b="1" u="sng" dirty="0">
                <a:latin typeface="Source Sans Pro ExtraLight" panose="020B0303030403020204" pitchFamily="34" charset="0"/>
              </a:rPr>
              <a:t>Step 2</a:t>
            </a:r>
            <a:r>
              <a:rPr lang="en-US" sz="2600" b="1" dirty="0">
                <a:latin typeface="Source Sans Pro ExtraLight" panose="020B0303030403020204" pitchFamily="34" charset="0"/>
              </a:rPr>
              <a:t>:</a:t>
            </a:r>
            <a:r>
              <a:rPr lang="en-US" sz="2600" b="1" dirty="0"/>
              <a:t> </a:t>
            </a:r>
            <a:r>
              <a:rPr lang="en-US" sz="2600" dirty="0">
                <a:latin typeface="Source Sans Pro Semibold" panose="020B0603030403020204" pitchFamily="34" charset="0"/>
              </a:rPr>
              <a:t>Query the distribution code in FTMINDD</a:t>
            </a:r>
          </a:p>
          <a:p>
            <a:pPr marL="457200" lvl="1" indent="0">
              <a:buNone/>
            </a:pPr>
            <a:r>
              <a:rPr lang="en-US" sz="2200" dirty="0"/>
              <a:t>	Lists the CFOAPs where the indirect cost revenue gets allocated to </a:t>
            </a:r>
            <a:endParaRPr lang="en-US" sz="2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Graphic 3" descr="Caret Right with solid fill">
            <a:extLst>
              <a:ext uri="{FF2B5EF4-FFF2-40B4-BE49-F238E27FC236}">
                <a16:creationId xmlns:a16="http://schemas.microsoft.com/office/drawing/2014/main" id="{71ADCECC-1BE0-4234-9E10-FA9ED3945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4658" y="4441155"/>
            <a:ext cx="274320" cy="274320"/>
          </a:xfrm>
          <a:prstGeom prst="rect">
            <a:avLst/>
          </a:prstGeom>
        </p:spPr>
      </p:pic>
      <p:pic>
        <p:nvPicPr>
          <p:cNvPr id="5" name="Graphic 4" descr="Caret Right with solid fill">
            <a:extLst>
              <a:ext uri="{FF2B5EF4-FFF2-40B4-BE49-F238E27FC236}">
                <a16:creationId xmlns:a16="http://schemas.microsoft.com/office/drawing/2014/main" id="{F022D170-726D-4B5B-AA54-77180D345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4658" y="5389907"/>
            <a:ext cx="274320" cy="274320"/>
          </a:xfrm>
          <a:prstGeom prst="rect">
            <a:avLst/>
          </a:prstGeom>
        </p:spPr>
      </p:pic>
      <p:pic>
        <p:nvPicPr>
          <p:cNvPr id="6" name="Graphic 5" descr="Caret Right with solid fill">
            <a:extLst>
              <a:ext uri="{FF2B5EF4-FFF2-40B4-BE49-F238E27FC236}">
                <a16:creationId xmlns:a16="http://schemas.microsoft.com/office/drawing/2014/main" id="{768AE861-78CE-44B0-B220-1852F106B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4658" y="2509658"/>
            <a:ext cx="274320" cy="274320"/>
          </a:xfrm>
          <a:prstGeom prst="rect">
            <a:avLst/>
          </a:prstGeom>
        </p:spPr>
      </p:pic>
      <p:pic>
        <p:nvPicPr>
          <p:cNvPr id="7" name="Graphic 6" descr="Caret Right with solid fill">
            <a:extLst>
              <a:ext uri="{FF2B5EF4-FFF2-40B4-BE49-F238E27FC236}">
                <a16:creationId xmlns:a16="http://schemas.microsoft.com/office/drawing/2014/main" id="{DD8621E5-F365-4022-9E1A-3D9E511922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4658" y="2965776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5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A0388-4DF9-4A30-AB95-267F90210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974" y="690749"/>
            <a:ext cx="11074052" cy="991441"/>
          </a:xfrm>
        </p:spPr>
        <p:txBody>
          <a:bodyPr/>
          <a:lstStyle/>
          <a:p>
            <a:pPr algn="ctr"/>
            <a:r>
              <a:rPr lang="en-US" sz="3600" b="1" dirty="0"/>
              <a:t>FZMRFND</a:t>
            </a:r>
            <a:r>
              <a:rPr lang="en-US" sz="3600" dirty="0"/>
              <a:t> – Indirect Cost Distribution Codes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02D53D1-8236-4A76-985C-41F31FEBA0E2}"/>
              </a:ext>
            </a:extLst>
          </p:cNvPr>
          <p:cNvGrpSpPr/>
          <p:nvPr/>
        </p:nvGrpSpPr>
        <p:grpSpPr>
          <a:xfrm>
            <a:off x="1197011" y="1555584"/>
            <a:ext cx="9389660" cy="1903605"/>
            <a:chOff x="700553" y="1534701"/>
            <a:chExt cx="9389660" cy="190360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0DDF92F-23C8-4710-BC9A-901D16D0B3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1534701"/>
              <a:ext cx="9114367" cy="1894299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36EDF27D-672C-4166-8E31-AF6B77CA65EF}"/>
                </a:ext>
              </a:extLst>
            </p:cNvPr>
            <p:cNvSpPr/>
            <p:nvPr/>
          </p:nvSpPr>
          <p:spPr>
            <a:xfrm>
              <a:off x="700553" y="3077705"/>
              <a:ext cx="9389660" cy="360601"/>
            </a:xfrm>
            <a:prstGeom prst="roundRect">
              <a:avLst/>
            </a:prstGeom>
            <a:noFill/>
            <a:ln w="57150">
              <a:solidFill>
                <a:srgbClr val="E84927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8FAF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6260F2DC-2C43-45D1-B012-C52B98CEE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22871"/>
            <a:ext cx="10107284" cy="833831"/>
          </a:xfrm>
          <a:prstGeom prst="rect">
            <a:avLst/>
          </a:prstGeom>
        </p:spPr>
      </p:pic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B8DF662D-EBF0-4FBB-ADD7-0CAA59960F0C}"/>
              </a:ext>
            </a:extLst>
          </p:cNvPr>
          <p:cNvSpPr/>
          <p:nvPr/>
        </p:nvSpPr>
        <p:spPr>
          <a:xfrm>
            <a:off x="10171415" y="5047585"/>
            <a:ext cx="862307" cy="473435"/>
          </a:xfrm>
          <a:prstGeom prst="roundRect">
            <a:avLst/>
          </a:prstGeom>
          <a:noFill/>
          <a:ln w="57150">
            <a:solidFill>
              <a:srgbClr val="E8492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8FAF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889E73C-2B85-47C6-A5F7-50EB80FE6C85}"/>
              </a:ext>
            </a:extLst>
          </p:cNvPr>
          <p:cNvGrpSpPr/>
          <p:nvPr/>
        </p:nvGrpSpPr>
        <p:grpSpPr>
          <a:xfrm>
            <a:off x="1334658" y="3627116"/>
            <a:ext cx="9145681" cy="1812670"/>
            <a:chOff x="1197011" y="3674918"/>
            <a:chExt cx="9145681" cy="181267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52E5AC4-DA76-44B1-907C-5AD714853241}"/>
                </a:ext>
              </a:extLst>
            </p:cNvPr>
            <p:cNvSpPr txBox="1"/>
            <p:nvPr/>
          </p:nvSpPr>
          <p:spPr>
            <a:xfrm>
              <a:off x="1440991" y="3702484"/>
              <a:ext cx="8901701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Pinshane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 Huang’s home organization code is: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919000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Standard distribution code for fund 1-478172: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191900</a:t>
              </a:r>
            </a:p>
            <a:p>
              <a:pPr marL="45720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Standard distribution code logic: Chart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1 +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 first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3 digits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of fund PI’s home org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8FAFC"/>
                  </a:solidFill>
                  <a:effectLst/>
                  <a:uLnTx/>
                  <a:uFillTx/>
                  <a:latin typeface="Source Sans Pro" panose="020B0503030403020204" pitchFamily="34" charset="0"/>
                  <a:ea typeface="+mn-ea"/>
                  <a:cs typeface="+mn-cs"/>
                </a:rPr>
                <a:t>+ 00</a:t>
              </a:r>
            </a:p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8FAFC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endParaRPr>
            </a:p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8FAFC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endParaRPr>
            </a:p>
          </p:txBody>
        </p:sp>
        <p:pic>
          <p:nvPicPr>
            <p:cNvPr id="10" name="Graphic 9" descr="Caret Right with solid fill">
              <a:extLst>
                <a:ext uri="{FF2B5EF4-FFF2-40B4-BE49-F238E27FC236}">
                  <a16:creationId xmlns:a16="http://schemas.microsoft.com/office/drawing/2014/main" id="{4E71FC17-9A3F-4552-BB7D-4BD1BCA32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97011" y="3674918"/>
              <a:ext cx="365760" cy="365760"/>
            </a:xfrm>
            <a:prstGeom prst="rect">
              <a:avLst/>
            </a:prstGeom>
          </p:spPr>
        </p:pic>
        <p:pic>
          <p:nvPicPr>
            <p:cNvPr id="11" name="Graphic 10" descr="Caret Right with solid fill">
              <a:extLst>
                <a:ext uri="{FF2B5EF4-FFF2-40B4-BE49-F238E27FC236}">
                  <a16:creationId xmlns:a16="http://schemas.microsoft.com/office/drawing/2014/main" id="{E8652266-743A-4B04-9642-57B7712AB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97011" y="4034812"/>
              <a:ext cx="365760" cy="365760"/>
            </a:xfrm>
            <a:prstGeom prst="rect">
              <a:avLst/>
            </a:prstGeom>
          </p:spPr>
        </p:pic>
        <p:pic>
          <p:nvPicPr>
            <p:cNvPr id="12" name="Graphic 11" descr="Caret Right with solid fill">
              <a:extLst>
                <a:ext uri="{FF2B5EF4-FFF2-40B4-BE49-F238E27FC236}">
                  <a16:creationId xmlns:a16="http://schemas.microsoft.com/office/drawing/2014/main" id="{45741B97-1332-42F6-BD6B-12D8F9C96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736268" y="4440242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402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AFC"/>
            </a:gs>
            <a:gs pos="57000">
              <a:srgbClr val="6F7072"/>
            </a:gs>
            <a:gs pos="37000">
              <a:srgbClr val="E8E9EB">
                <a:alpha val="73000"/>
                <a:lumMod val="94000"/>
                <a:lumOff val="6000"/>
              </a:srgbClr>
            </a:gs>
            <a:gs pos="100000">
              <a:schemeClr val="bg2">
                <a:lumMod val="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A0388-4DF9-4A30-AB95-267F90210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42" y="699247"/>
            <a:ext cx="11060151" cy="991441"/>
          </a:xfrm>
        </p:spPr>
        <p:txBody>
          <a:bodyPr/>
          <a:lstStyle/>
          <a:p>
            <a:pPr algn="ctr"/>
            <a:r>
              <a:rPr lang="en-US" sz="3800" b="1" dirty="0"/>
              <a:t>FTMINDD</a:t>
            </a:r>
            <a:r>
              <a:rPr lang="en-US" sz="3800" dirty="0"/>
              <a:t> – Indirect Cost Distribution Codes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FC9DBC-3999-4CB8-BFC7-77FD0C8F6A4A}"/>
              </a:ext>
            </a:extLst>
          </p:cNvPr>
          <p:cNvSpPr txBox="1"/>
          <p:nvPr/>
        </p:nvSpPr>
        <p:spPr>
          <a:xfrm>
            <a:off x="912687" y="1555822"/>
            <a:ext cx="10441113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up the Distribution Code (obtained from FZMRFND) in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FTMINDD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determine the CFOAPs where the indirect cost revenue gets allocated 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Helpful Hint: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unlike other Banner screens, the current record will be the last record. Be sure to advance to the last record to see the current distribution.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72A9EFF-57D2-4F45-9D25-F65FA24F3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94" y="3132083"/>
            <a:ext cx="11862611" cy="3570129"/>
          </a:xfrm>
          <a:prstGeom prst="rect">
            <a:avLst/>
          </a:prstGeom>
        </p:spPr>
      </p:pic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ED4B6693-11BC-41E4-94FD-3CAB72640315}"/>
              </a:ext>
            </a:extLst>
          </p:cNvPr>
          <p:cNvSpPr/>
          <p:nvPr/>
        </p:nvSpPr>
        <p:spPr>
          <a:xfrm>
            <a:off x="1569096" y="3429000"/>
            <a:ext cx="553994" cy="337614"/>
          </a:xfrm>
          <a:prstGeom prst="roundRect">
            <a:avLst/>
          </a:prstGeom>
          <a:noFill/>
          <a:ln w="57150">
            <a:solidFill>
              <a:srgbClr val="E8492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8FAF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033490B1-056F-4EF2-B389-F4A407A00BE0}"/>
              </a:ext>
            </a:extLst>
          </p:cNvPr>
          <p:cNvSpPr/>
          <p:nvPr/>
        </p:nvSpPr>
        <p:spPr>
          <a:xfrm>
            <a:off x="239183" y="5073034"/>
            <a:ext cx="1127162" cy="318773"/>
          </a:xfrm>
          <a:prstGeom prst="roundRect">
            <a:avLst/>
          </a:prstGeom>
          <a:noFill/>
          <a:ln w="57150">
            <a:solidFill>
              <a:srgbClr val="E8492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8FAF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 descr="Lightbulb and gear with solid fill">
            <a:extLst>
              <a:ext uri="{FF2B5EF4-FFF2-40B4-BE49-F238E27FC236}">
                <a16:creationId xmlns:a16="http://schemas.microsoft.com/office/drawing/2014/main" id="{5238D336-A365-43D3-8050-FDF40A4F6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640" y="2232930"/>
            <a:ext cx="621804" cy="62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4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136E49-8505-45A1-B5F7-D10B2198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3664"/>
            <a:ext cx="10515600" cy="991441"/>
          </a:xfrm>
        </p:spPr>
        <p:txBody>
          <a:bodyPr/>
          <a:lstStyle/>
          <a:p>
            <a:r>
              <a:rPr lang="en-US" dirty="0"/>
              <a:t>Bottom 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A2A2F-C970-47C2-A542-1AC272104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Source Sans Pro Semibold" panose="020B0603030403020204" pitchFamily="34" charset="0"/>
              </a:rPr>
              <a:t>Review fund distribution code on the ‘Notice of Fund Setup’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What is the ‘Notice of Fund Setup’? </a:t>
            </a:r>
          </a:p>
          <a:p>
            <a:pPr marL="739775" lvl="2" indent="-50800">
              <a:buNone/>
            </a:pPr>
            <a:r>
              <a:rPr lang="en-US" dirty="0"/>
              <a:t>PDF Form</a:t>
            </a:r>
          </a:p>
          <a:p>
            <a:pPr marL="688975" lvl="2" indent="0">
              <a:buNone/>
            </a:pPr>
            <a:r>
              <a:rPr lang="en-US" dirty="0"/>
              <a:t>This is how SPA notifies you when a new fund is created under a grant code</a:t>
            </a:r>
          </a:p>
          <a:p>
            <a:pPr marL="688975" lvl="2" indent="0">
              <a:buNone/>
            </a:pPr>
            <a:r>
              <a:rPr lang="en-US" dirty="0"/>
              <a:t>Notification typically includes the PI and business office’s post award contact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 descr="Caret Right with solid fill">
            <a:extLst>
              <a:ext uri="{FF2B5EF4-FFF2-40B4-BE49-F238E27FC236}">
                <a16:creationId xmlns:a16="http://schemas.microsoft.com/office/drawing/2014/main" id="{8F42D6E3-B7E5-452D-B897-0CA739563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6768" y="2997030"/>
            <a:ext cx="274320" cy="274320"/>
          </a:xfrm>
          <a:prstGeom prst="rect">
            <a:avLst/>
          </a:prstGeom>
        </p:spPr>
      </p:pic>
      <p:pic>
        <p:nvPicPr>
          <p:cNvPr id="7" name="Graphic 6" descr="Caret Right with solid fill">
            <a:extLst>
              <a:ext uri="{FF2B5EF4-FFF2-40B4-BE49-F238E27FC236}">
                <a16:creationId xmlns:a16="http://schemas.microsoft.com/office/drawing/2014/main" id="{A59C4E96-470A-463C-A10F-CCD4A09F6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6768" y="3326090"/>
            <a:ext cx="274320" cy="274320"/>
          </a:xfrm>
          <a:prstGeom prst="rect">
            <a:avLst/>
          </a:prstGeom>
        </p:spPr>
      </p:pic>
      <p:pic>
        <p:nvPicPr>
          <p:cNvPr id="8" name="Graphic 7" descr="Caret Right with solid fill">
            <a:extLst>
              <a:ext uri="{FF2B5EF4-FFF2-40B4-BE49-F238E27FC236}">
                <a16:creationId xmlns:a16="http://schemas.microsoft.com/office/drawing/2014/main" id="{673BE0DF-65C1-4C8A-B98F-AD26A63B7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6568" y="3655150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9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136E49-8505-45A1-B5F7-D10B2198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9576"/>
            <a:ext cx="10515600" cy="991441"/>
          </a:xfrm>
        </p:spPr>
        <p:txBody>
          <a:bodyPr/>
          <a:lstStyle/>
          <a:p>
            <a:r>
              <a:rPr lang="en-US" dirty="0"/>
              <a:t>How does this apply in the department?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A2A2F-C970-47C2-A542-1AC272104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may be unique circumstances in which you need to confirm/correct/update the Indirect Cost Distribution Code: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lvl="1" indent="0" fontAlgn="base">
              <a:spcBef>
                <a:spcPts val="1200"/>
              </a:spcBef>
              <a:buNone/>
            </a:pPr>
            <a:r>
              <a:rPr lang="en-US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Examples:</a:t>
            </a:r>
          </a:p>
          <a:p>
            <a:pPr marL="684213" lvl="1" indent="0" fontAlgn="base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 joint faculty appointment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84213" lvl="1" indent="0" fontAlgn="base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Faculty department transfer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684213" lvl="1" indent="0" fontAlgn="base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Directorship role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Graphic 4" descr="Caret Right with solid fill">
            <a:extLst>
              <a:ext uri="{FF2B5EF4-FFF2-40B4-BE49-F238E27FC236}">
                <a16:creationId xmlns:a16="http://schemas.microsoft.com/office/drawing/2014/main" id="{954C4F47-5174-4551-9B79-E3616171E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3726" y="3249342"/>
            <a:ext cx="274320" cy="274320"/>
          </a:xfrm>
          <a:prstGeom prst="rect">
            <a:avLst/>
          </a:prstGeom>
        </p:spPr>
      </p:pic>
      <p:pic>
        <p:nvPicPr>
          <p:cNvPr id="6" name="Graphic 5" descr="Caret Right with solid fill">
            <a:extLst>
              <a:ext uri="{FF2B5EF4-FFF2-40B4-BE49-F238E27FC236}">
                <a16:creationId xmlns:a16="http://schemas.microsoft.com/office/drawing/2014/main" id="{B83E60E5-C03F-4B21-9585-EA1CF55CD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3928" y="3635552"/>
            <a:ext cx="274320" cy="274320"/>
          </a:xfrm>
          <a:prstGeom prst="rect">
            <a:avLst/>
          </a:prstGeom>
        </p:spPr>
      </p:pic>
      <p:pic>
        <p:nvPicPr>
          <p:cNvPr id="7" name="Graphic 6" descr="Caret Right with solid fill">
            <a:extLst>
              <a:ext uri="{FF2B5EF4-FFF2-40B4-BE49-F238E27FC236}">
                <a16:creationId xmlns:a16="http://schemas.microsoft.com/office/drawing/2014/main" id="{958F88A5-6349-415A-8121-320765958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3928" y="4021762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888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IUC Brand Colors">
      <a:dk1>
        <a:srgbClr val="000000"/>
      </a:dk1>
      <a:lt1>
        <a:srgbClr val="F8FAFC"/>
      </a:lt1>
      <a:dk2>
        <a:srgbClr val="44546A"/>
      </a:dk2>
      <a:lt2>
        <a:srgbClr val="E8E9EB"/>
      </a:lt2>
      <a:accent1>
        <a:srgbClr val="FF552E"/>
      </a:accent1>
      <a:accent2>
        <a:srgbClr val="13294B"/>
      </a:accent2>
      <a:accent3>
        <a:srgbClr val="707371"/>
      </a:accent3>
      <a:accent4>
        <a:srgbClr val="A5ADAF"/>
      </a:accent4>
      <a:accent5>
        <a:srgbClr val="D8D7D6"/>
      </a:accent5>
      <a:accent6>
        <a:srgbClr val="F8F6F5"/>
      </a:accent6>
      <a:hlink>
        <a:srgbClr val="1D58A7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RC Powerpoint Template_Final.potx  -  Read-Only" id="{0AC6D303-236B-4B91-8D65-D8CDDB9277C7}" vid="{5717EC4A-8EA6-4553-B905-2ABC479FA8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307</Words>
  <Application>Microsoft Office PowerPoint</Application>
  <PresentationFormat>Widescreen</PresentationFormat>
  <Paragraphs>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Helvetica</vt:lpstr>
      <vt:lpstr>Helvetica Light</vt:lpstr>
      <vt:lpstr>Helvetica Neue</vt:lpstr>
      <vt:lpstr>Montserrat</vt:lpstr>
      <vt:lpstr>Montserrat SemiBold</vt:lpstr>
      <vt:lpstr>Source Sans Pro</vt:lpstr>
      <vt:lpstr>Source Sans Pro Black</vt:lpstr>
      <vt:lpstr>Source Sans Pro ExtraLight</vt:lpstr>
      <vt:lpstr>Source Sans Pro Light</vt:lpstr>
      <vt:lpstr>Source Sans Pro Semibold</vt:lpstr>
      <vt:lpstr>1_Office Theme</vt:lpstr>
      <vt:lpstr>Indirect Cost Rates and Distribution Codes</vt:lpstr>
      <vt:lpstr>FZMRFND – Indirect Cost Distribution Codes</vt:lpstr>
      <vt:lpstr>FZMRFND – Indirect Cost Distribution Codes</vt:lpstr>
      <vt:lpstr>FTMINDD – Indirect Cost Distribution Codes </vt:lpstr>
      <vt:lpstr>Bottom Line</vt:lpstr>
      <vt:lpstr>How does this apply in the department?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Cost Rates and Distribution Codes</dc:title>
  <dc:creator>Bachman, Bryan R</dc:creator>
  <cp:lastModifiedBy>Bachman, Bryan R</cp:lastModifiedBy>
  <cp:revision>2</cp:revision>
  <dcterms:created xsi:type="dcterms:W3CDTF">2022-03-25T16:30:04Z</dcterms:created>
  <dcterms:modified xsi:type="dcterms:W3CDTF">2022-03-25T18:27:23Z</dcterms:modified>
</cp:coreProperties>
</file>